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61" r:id="rId3"/>
    <p:sldId id="262" r:id="rId4"/>
    <p:sldId id="273" r:id="rId5"/>
    <p:sldId id="270" r:id="rId6"/>
    <p:sldId id="274"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EDB"/>
    <a:srgbClr val="00216E"/>
    <a:srgbClr val="4A4A49"/>
    <a:srgbClr val="F28598"/>
    <a:srgbClr val="F7EFD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73D3B-70E4-4DBE-8D41-AE0DC84F8A9D}" v="7" dt="2021-11-18T14:42:01.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2" autoAdjust="0"/>
    <p:restoredTop sz="82494" autoAdjust="0"/>
  </p:normalViewPr>
  <p:slideViewPr>
    <p:cSldViewPr snapToGrid="0">
      <p:cViewPr varScale="1">
        <p:scale>
          <a:sx n="92" d="100"/>
          <a:sy n="92" d="100"/>
        </p:scale>
        <p:origin x="15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GB"/>
              <a:t>Click icon to add picture</a:t>
            </a:r>
          </a:p>
        </p:txBody>
      </p:sp>
    </p:spTree>
    <p:extLst>
      <p:ext uri="{BB962C8B-B14F-4D97-AF65-F5344CB8AC3E}">
        <p14:creationId xmlns:p14="http://schemas.microsoft.com/office/powerpoint/2010/main" val="10205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57879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a:lnSpc>
                <a:spcPts val="3600"/>
              </a:lnSpc>
              <a:spcAft>
                <a:spcPts val="0"/>
              </a:spcAft>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GB"/>
              <a:t>Click to edit Master text styles</a:t>
            </a:r>
          </a:p>
          <a:p>
            <a:pPr lvl="1"/>
            <a:r>
              <a:rPr lang="en-GB"/>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3076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algn="ctr">
              <a:lnSpc>
                <a:spcPts val="6000"/>
              </a:lnSpc>
              <a:defRPr sz="6000">
                <a:solidFill>
                  <a:srgbClr val="00216E"/>
                </a:solidFill>
              </a:defRPr>
            </a:lvl1pPr>
          </a:lstStyle>
          <a:p>
            <a:pPr lvl="0"/>
            <a:r>
              <a:rPr lang="en-US" dirty="0"/>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GB"/>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algn="ctr">
              <a:lnSpc>
                <a:spcPts val="6000"/>
              </a:lnSpc>
              <a:defRPr sz="6000">
                <a:solidFill>
                  <a:schemeClr val="tx2"/>
                </a:solidFill>
              </a:defRPr>
            </a:lvl1pPr>
          </a:lstStyle>
          <a:p>
            <a:pPr lvl="0"/>
            <a:r>
              <a:rPr lang="en-US" dirty="0"/>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algn="ctr">
              <a:lnSpc>
                <a:spcPts val="6000"/>
              </a:lnSpc>
              <a:defRPr sz="6000">
                <a:solidFill>
                  <a:schemeClr val="accent5"/>
                </a:solidFill>
              </a:defRPr>
            </a:lvl1pPr>
          </a:lstStyle>
          <a:p>
            <a:pPr lvl="0"/>
            <a:r>
              <a:rPr lang="en-US" dirty="0"/>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GB"/>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132302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a:lnSpc>
                <a:spcPts val="6000"/>
              </a:lnSpc>
              <a:defRPr sz="6000">
                <a:solidFill>
                  <a:schemeClr val="tx2"/>
                </a:solidFill>
              </a:defRPr>
            </a:lvl1pPr>
          </a:lstStyle>
          <a:p>
            <a:pPr lvl="0"/>
            <a:r>
              <a:rPr lang="en-US" dirty="0"/>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39814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GB"/>
              <a:t>Click icon to add picture</a:t>
            </a:r>
          </a:p>
        </p:txBody>
      </p:sp>
    </p:spTree>
    <p:extLst>
      <p:ext uri="{BB962C8B-B14F-4D97-AF65-F5344CB8AC3E}">
        <p14:creationId xmlns:p14="http://schemas.microsoft.com/office/powerpoint/2010/main" val="296895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GB"/>
              <a:t>Click icon to add picture</a:t>
            </a:r>
            <a:endParaRPr lang="en-GB" dirty="0"/>
          </a:p>
        </p:txBody>
      </p:sp>
    </p:spTree>
    <p:extLst>
      <p:ext uri="{BB962C8B-B14F-4D97-AF65-F5344CB8AC3E}">
        <p14:creationId xmlns:p14="http://schemas.microsoft.com/office/powerpoint/2010/main" val="228338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GB"/>
              <a:t>Click icon to add picture</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179072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GB"/>
              <a:t>Click to edit Master text styles</a:t>
            </a:r>
          </a:p>
        </p:txBody>
      </p:sp>
    </p:spTree>
    <p:extLst>
      <p:ext uri="{BB962C8B-B14F-4D97-AF65-F5344CB8AC3E}">
        <p14:creationId xmlns:p14="http://schemas.microsoft.com/office/powerpoint/2010/main" val="406960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72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57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GB"/>
              <a:t>Click icon to add picture</a:t>
            </a:r>
          </a:p>
        </p:txBody>
      </p:sp>
    </p:spTree>
    <p:extLst>
      <p:ext uri="{BB962C8B-B14F-4D97-AF65-F5344CB8AC3E}">
        <p14:creationId xmlns:p14="http://schemas.microsoft.com/office/powerpoint/2010/main" val="77355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10497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10795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53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dirty="0"/>
              <a:t>Thank you</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info@ageing-better.org.uk</a:t>
            </a:r>
          </a:p>
          <a:p>
            <a:r>
              <a:rPr lang="en-US" dirty="0"/>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677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52577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87464150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1" r:id="rId5"/>
    <p:sldLayoutId id="2147483666" r:id="rId6"/>
    <p:sldLayoutId id="2147483667" r:id="rId7"/>
    <p:sldLayoutId id="2147483659" r:id="rId8"/>
    <p:sldLayoutId id="2147483650" r:id="rId9"/>
    <p:sldLayoutId id="2147483663" r:id="rId10"/>
    <p:sldLayoutId id="2147483658" r:id="rId11"/>
    <p:sldLayoutId id="2147483665" r:id="rId12"/>
    <p:sldLayoutId id="2147483664" r:id="rId13"/>
    <p:sldLayoutId id="2147483655" r:id="rId14"/>
    <p:sldLayoutId id="2147483662" r:id="rId15"/>
    <p:sldLayoutId id="2147483657" r:id="rId16"/>
    <p:sldLayoutId id="2147483656" r:id="rId17"/>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0" indent="0" algn="l" defTabSz="914400" rtl="0" eaLnBrk="1" latinLnBrk="0" hangingPunct="1">
        <a:lnSpc>
          <a:spcPts val="2700"/>
        </a:lnSpc>
        <a:spcBef>
          <a:spcPts val="0"/>
        </a:spcBef>
        <a:spcAft>
          <a:spcPts val="1400"/>
        </a:spcAft>
        <a:buFont typeface="Arial" panose="020B0604020202020204" pitchFamily="34" charset="0"/>
        <a:buNone/>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s://www.designhumanly.co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9DC051-8841-4AAE-AC65-B0A48D997653}"/>
              </a:ext>
            </a:extLst>
          </p:cNvPr>
          <p:cNvSpPr>
            <a:spLocks noGrp="1"/>
          </p:cNvSpPr>
          <p:nvPr>
            <p:ph type="ctrTitle"/>
          </p:nvPr>
        </p:nvSpPr>
        <p:spPr/>
        <p:txBody>
          <a:bodyPr>
            <a:normAutofit fontScale="90000"/>
          </a:bodyPr>
          <a:lstStyle/>
          <a:p>
            <a:r>
              <a:rPr lang="en-GB" dirty="0"/>
              <a:t>50+ Employment support in greater Manchester</a:t>
            </a:r>
            <a:br>
              <a:rPr lang="en-GB" dirty="0"/>
            </a:br>
            <a:br>
              <a:rPr lang="en-GB" dirty="0"/>
            </a:br>
            <a:endParaRPr lang="en-GB" dirty="0"/>
          </a:p>
        </p:txBody>
      </p:sp>
      <p:sp>
        <p:nvSpPr>
          <p:cNvPr id="3" name="Subtitle 2">
            <a:extLst>
              <a:ext uri="{FF2B5EF4-FFF2-40B4-BE49-F238E27FC236}">
                <a16:creationId xmlns:a16="http://schemas.microsoft.com/office/drawing/2014/main" id="{A180B1B7-0C73-4DC3-B71E-B54909B7769C}"/>
              </a:ext>
            </a:extLst>
          </p:cNvPr>
          <p:cNvSpPr>
            <a:spLocks noGrp="1"/>
          </p:cNvSpPr>
          <p:nvPr>
            <p:ph type="subTitle" idx="1"/>
          </p:nvPr>
        </p:nvSpPr>
        <p:spPr/>
        <p:txBody>
          <a:bodyPr/>
          <a:lstStyle/>
          <a:p>
            <a:r>
              <a:rPr lang="en-GB" dirty="0"/>
              <a:t>Summary of stage 1: co-creation</a:t>
            </a:r>
          </a:p>
        </p:txBody>
      </p:sp>
      <p:pic>
        <p:nvPicPr>
          <p:cNvPr id="6" name="Picture Placeholder 5" descr="A picture containing person, person&#10;&#10;Description automatically generated">
            <a:extLst>
              <a:ext uri="{FF2B5EF4-FFF2-40B4-BE49-F238E27FC236}">
                <a16:creationId xmlns:a16="http://schemas.microsoft.com/office/drawing/2014/main" id="{C27B196A-3FF9-40FD-A1E7-BC23459E097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descr="Logo&#10;&#10;Description automatically generated with medium confidence">
            <a:extLst>
              <a:ext uri="{FF2B5EF4-FFF2-40B4-BE49-F238E27FC236}">
                <a16:creationId xmlns:a16="http://schemas.microsoft.com/office/drawing/2014/main" id="{79151B89-9000-401A-B255-B9D8E639FB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427" y="504471"/>
            <a:ext cx="2351314" cy="664246"/>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B0902C13-CC23-49CF-A965-4D66EB4B97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0108" y="451167"/>
            <a:ext cx="2582141" cy="729455"/>
          </a:xfrm>
          <a:prstGeom prst="rect">
            <a:avLst/>
          </a:prstGeom>
        </p:spPr>
      </p:pic>
    </p:spTree>
    <p:extLst>
      <p:ext uri="{BB962C8B-B14F-4D97-AF65-F5344CB8AC3E}">
        <p14:creationId xmlns:p14="http://schemas.microsoft.com/office/powerpoint/2010/main" val="350000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Project background</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753849"/>
            <a:ext cx="9191229" cy="4423114"/>
          </a:xfrm>
        </p:spPr>
        <p:txBody>
          <a:bodyPr/>
          <a:lstStyle/>
          <a:p>
            <a:pPr marL="342900" indent="-342900">
              <a:buFont typeface="Arial" panose="020B0604020202020204" pitchFamily="34" charset="0"/>
              <a:buChar char="–"/>
            </a:pPr>
            <a:r>
              <a:rPr lang="en-GB" dirty="0"/>
              <a:t>The Centre for Ageing Better in partnership with the Greater Manchester Combined Authority and the Department for Work and Pensions are working on a project to improve the economic activity rate amongst people aged 50 to State Pension age.</a:t>
            </a:r>
          </a:p>
          <a:p>
            <a:pPr marL="342900" indent="-342900">
              <a:buFont typeface="Arial" panose="020B0604020202020204" pitchFamily="34" charset="0"/>
              <a:buChar char="–"/>
            </a:pPr>
            <a:r>
              <a:rPr lang="en-GB" dirty="0"/>
              <a:t>As part of this we commissioned Humanly to develop new approaches to supporting people aged 50 to </a:t>
            </a:r>
            <a:r>
              <a:rPr lang="en-GB" dirty="0" err="1"/>
              <a:t>SPa</a:t>
            </a:r>
            <a:r>
              <a:rPr lang="en-GB" dirty="0"/>
              <a:t> into work in Greater Manchester. </a:t>
            </a:r>
          </a:p>
          <a:p>
            <a:pPr marL="342900" indent="-342900">
              <a:buFont typeface="Arial" panose="020B0604020202020204" pitchFamily="34" charset="0"/>
              <a:buChar char="–"/>
            </a:pPr>
            <a:r>
              <a:rPr lang="en-GB" dirty="0">
                <a:hlinkClick r:id="rId2"/>
              </a:rPr>
              <a:t>Humanly</a:t>
            </a:r>
            <a:r>
              <a:rPr lang="en-GB" dirty="0"/>
              <a:t> are an award-winning design studio specialising in human-centred design for social impact.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88713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Project approach</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512606"/>
            <a:ext cx="5728916" cy="4664357"/>
          </a:xfrm>
        </p:spPr>
        <p:txBody>
          <a:bodyPr/>
          <a:lstStyle/>
          <a:p>
            <a:pPr marL="0" indent="0">
              <a:buNone/>
            </a:pPr>
            <a:r>
              <a:rPr lang="en-GB" sz="1800" dirty="0"/>
              <a:t>For this project, Humanly used a co-creation approach. Co-creation is the meaningful involvement of people who use the services we’re designing in the design process, as well as other stakeholders. By taking into account their perspectives and experiences, we can design inclusive solutions, products and services that are better suited to people’s needs. </a:t>
            </a:r>
          </a:p>
          <a:p>
            <a:pPr marL="0" indent="0">
              <a:buNone/>
            </a:pPr>
            <a:r>
              <a:rPr lang="en-GB" sz="1800" dirty="0"/>
              <a:t>Co-creation activities were targeted in Moss Side and Cheetham Hill in Manchester, Sale in Trafford and </a:t>
            </a:r>
            <a:r>
              <a:rPr lang="en-GB" sz="1800" dirty="0" err="1"/>
              <a:t>Bickershaw</a:t>
            </a:r>
            <a:r>
              <a:rPr lang="en-GB" sz="1800" dirty="0"/>
              <a:t> in Wigan. Co-creation has been conducted with a range of participants, including people with lived experience, service providers, employers and wider stakeholders. </a:t>
            </a:r>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6623284" y="1574463"/>
            <a:ext cx="5472000" cy="4601851"/>
          </a:xfrm>
        </p:spPr>
        <p:txBody>
          <a:bodyPr/>
          <a:lstStyle/>
          <a:p>
            <a:pPr marL="0" indent="0">
              <a:buNone/>
            </a:pPr>
            <a:r>
              <a:rPr lang="en-GB" sz="1800" dirty="0"/>
              <a:t>In total 168 stakeholders were engaged including: </a:t>
            </a:r>
          </a:p>
          <a:p>
            <a:pPr marL="285750" indent="-285750">
              <a:buFont typeface="Arial" panose="020B0604020202020204" pitchFamily="34" charset="0"/>
              <a:buChar char="–"/>
            </a:pPr>
            <a:r>
              <a:rPr lang="en-GB" sz="1800" dirty="0"/>
              <a:t>53 People with lived experience</a:t>
            </a:r>
          </a:p>
          <a:p>
            <a:pPr marL="285750" indent="-285750">
              <a:buFont typeface="Arial" panose="020B0604020202020204" pitchFamily="34" charset="0"/>
              <a:buChar char="–"/>
            </a:pPr>
            <a:r>
              <a:rPr lang="en-GB" sz="1800" dirty="0"/>
              <a:t>62 GMCA, DWP and local area stakeholders </a:t>
            </a:r>
          </a:p>
          <a:p>
            <a:pPr marL="285750" indent="-285750">
              <a:buFont typeface="Arial" panose="020B0604020202020204" pitchFamily="34" charset="0"/>
              <a:buChar char="–"/>
            </a:pPr>
            <a:r>
              <a:rPr lang="en-GB" sz="1800" dirty="0"/>
              <a:t>31 Local service providers </a:t>
            </a:r>
          </a:p>
          <a:p>
            <a:pPr marL="285750" indent="-285750">
              <a:buFont typeface="Arial" panose="020B0604020202020204" pitchFamily="34" charset="0"/>
              <a:buChar char="–"/>
            </a:pPr>
            <a:r>
              <a:rPr lang="en-GB" sz="1800" dirty="0"/>
              <a:t>14 Employment and labour market experts </a:t>
            </a:r>
          </a:p>
          <a:p>
            <a:pPr marL="285750" indent="-285750">
              <a:buFont typeface="Arial" panose="020B0604020202020204" pitchFamily="34" charset="0"/>
              <a:buChar char="–"/>
            </a:pPr>
            <a:r>
              <a:rPr lang="en-GB" sz="1800" dirty="0"/>
              <a:t>8 Local employers</a:t>
            </a:r>
          </a:p>
          <a:p>
            <a:endParaRPr lang="en-GB" sz="2400" dirty="0"/>
          </a:p>
        </p:txBody>
      </p:sp>
    </p:spTree>
    <p:extLst>
      <p:ext uri="{BB962C8B-B14F-4D97-AF65-F5344CB8AC3E}">
        <p14:creationId xmlns:p14="http://schemas.microsoft.com/office/powerpoint/2010/main" val="25512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ABE3-5F23-45DC-B9E6-48B55B5D3766}"/>
              </a:ext>
            </a:extLst>
          </p:cNvPr>
          <p:cNvSpPr>
            <a:spLocks noGrp="1"/>
          </p:cNvSpPr>
          <p:nvPr>
            <p:ph type="title"/>
          </p:nvPr>
        </p:nvSpPr>
        <p:spPr/>
        <p:txBody>
          <a:bodyPr/>
          <a:lstStyle/>
          <a:p>
            <a:r>
              <a:rPr lang="en-GB" dirty="0"/>
              <a:t>Initial co-creation activities – people with lived experience</a:t>
            </a:r>
          </a:p>
        </p:txBody>
      </p:sp>
      <p:sp>
        <p:nvSpPr>
          <p:cNvPr id="3" name="Content Placeholder 2">
            <a:extLst>
              <a:ext uri="{FF2B5EF4-FFF2-40B4-BE49-F238E27FC236}">
                <a16:creationId xmlns:a16="http://schemas.microsoft.com/office/drawing/2014/main" id="{73D32856-7C24-427C-92D2-B7CED0334364}"/>
              </a:ext>
            </a:extLst>
          </p:cNvPr>
          <p:cNvSpPr>
            <a:spLocks noGrp="1"/>
          </p:cNvSpPr>
          <p:nvPr>
            <p:ph idx="1"/>
          </p:nvPr>
        </p:nvSpPr>
        <p:spPr>
          <a:xfrm>
            <a:off x="514350" y="1574463"/>
            <a:ext cx="5400000" cy="4423114"/>
          </a:xfrm>
        </p:spPr>
        <p:txBody>
          <a:bodyPr/>
          <a:lstStyle/>
          <a:p>
            <a:r>
              <a:rPr lang="en-GB" dirty="0" err="1"/>
              <a:t>Humanly’s</a:t>
            </a:r>
            <a:r>
              <a:rPr lang="en-GB" dirty="0"/>
              <a:t> co-creation activities were conducted remotely due to COVID-19, and were designed to be as accessible as possible. Kits were posted to participants with activities, instructions and templates for them to fill in and return. </a:t>
            </a:r>
          </a:p>
          <a:p>
            <a:pPr algn="l"/>
            <a:r>
              <a:rPr lang="en-GB" dirty="0"/>
              <a:t>These templates captured people’s ideas and experiences, including their job seeking journeys and working lives to date, as well as their aspirations for their ideal life over 50 and what support they would need to achieve these ambitions.</a:t>
            </a:r>
          </a:p>
          <a:p>
            <a:endParaRPr lang="en-GB" dirty="0"/>
          </a:p>
        </p:txBody>
      </p:sp>
      <p:pic>
        <p:nvPicPr>
          <p:cNvPr id="6" name="Content Placeholder 5">
            <a:extLst>
              <a:ext uri="{FF2B5EF4-FFF2-40B4-BE49-F238E27FC236}">
                <a16:creationId xmlns:a16="http://schemas.microsoft.com/office/drawing/2014/main" id="{B9BF3E79-3150-4C39-A042-B0A4A0FAD62C}"/>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6251324" y="1760767"/>
            <a:ext cx="5400675" cy="4050506"/>
          </a:xfrm>
        </p:spPr>
      </p:pic>
    </p:spTree>
    <p:extLst>
      <p:ext uri="{BB962C8B-B14F-4D97-AF65-F5344CB8AC3E}">
        <p14:creationId xmlns:p14="http://schemas.microsoft.com/office/powerpoint/2010/main" val="257804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F22BE-F0AD-4A05-A49A-867809A83040}"/>
              </a:ext>
            </a:extLst>
          </p:cNvPr>
          <p:cNvSpPr>
            <a:spLocks noGrp="1"/>
          </p:cNvSpPr>
          <p:nvPr>
            <p:ph idx="13"/>
          </p:nvPr>
        </p:nvSpPr>
        <p:spPr>
          <a:xfrm>
            <a:off x="6182316" y="1381225"/>
            <a:ext cx="5653960" cy="4423114"/>
          </a:xfrm>
        </p:spPr>
        <p:txBody>
          <a:bodyPr/>
          <a:lstStyle/>
          <a:p>
            <a:r>
              <a:rPr lang="en-GB" dirty="0"/>
              <a:t>Humanly also ran idea generation activities with people with lived experience and key project stakeholders. These   insights and ideas were used to identify six key opportunity areas: </a:t>
            </a:r>
          </a:p>
          <a:p>
            <a:pPr marL="285750" indent="-285750">
              <a:spcAft>
                <a:spcPts val="0"/>
              </a:spcAft>
              <a:buFont typeface="Arial" panose="020B0604020202020204" pitchFamily="34" charset="0"/>
              <a:buChar char="–"/>
            </a:pPr>
            <a:r>
              <a:rPr lang="en-GB" dirty="0"/>
              <a:t>Designing pathways of support by making the support available easy to navigate</a:t>
            </a:r>
          </a:p>
          <a:p>
            <a:pPr marL="285750" indent="-285750">
              <a:spcAft>
                <a:spcPts val="0"/>
              </a:spcAft>
              <a:buFont typeface="Arial" panose="020B0604020202020204" pitchFamily="34" charset="0"/>
              <a:buChar char="–"/>
            </a:pPr>
            <a:r>
              <a:rPr lang="en-GB" dirty="0"/>
              <a:t>Increasing equal access to training</a:t>
            </a:r>
          </a:p>
          <a:p>
            <a:pPr marL="285750" indent="-285750">
              <a:spcAft>
                <a:spcPts val="0"/>
              </a:spcAft>
              <a:buFont typeface="Arial" panose="020B0604020202020204" pitchFamily="34" charset="0"/>
              <a:buChar char="–"/>
            </a:pPr>
            <a:r>
              <a:rPr lang="en-GB" dirty="0"/>
              <a:t>Supporting people to transition back into work </a:t>
            </a:r>
          </a:p>
          <a:p>
            <a:pPr marL="285750" indent="-285750">
              <a:spcAft>
                <a:spcPts val="0"/>
              </a:spcAft>
              <a:buFont typeface="Arial" panose="020B0604020202020204" pitchFamily="34" charset="0"/>
              <a:buChar char="–"/>
            </a:pPr>
            <a:r>
              <a:rPr lang="en-GB" dirty="0"/>
              <a:t>Enabling people to identify and communicate their transferable skills</a:t>
            </a:r>
          </a:p>
          <a:p>
            <a:pPr marL="285750" indent="-285750">
              <a:spcAft>
                <a:spcPts val="0"/>
              </a:spcAft>
              <a:buFont typeface="Arial" panose="020B0604020202020204" pitchFamily="34" charset="0"/>
              <a:buChar char="–"/>
            </a:pPr>
            <a:r>
              <a:rPr lang="en-GB" dirty="0"/>
              <a:t>Helping people to build their networks</a:t>
            </a:r>
          </a:p>
          <a:p>
            <a:pPr marL="285750" indent="-285750">
              <a:spcAft>
                <a:spcPts val="0"/>
              </a:spcAft>
              <a:buFont typeface="Arial" panose="020B0604020202020204" pitchFamily="34" charset="0"/>
              <a:buChar char="–"/>
            </a:pPr>
            <a:r>
              <a:rPr lang="en-GB" dirty="0"/>
              <a:t>Commissioning differently, with a focus on support centred on the person </a:t>
            </a:r>
          </a:p>
        </p:txBody>
      </p:sp>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a:xfrm>
            <a:off x="6157111" y="540001"/>
            <a:ext cx="5400001" cy="1034462"/>
          </a:xfrm>
        </p:spPr>
        <p:txBody>
          <a:bodyPr/>
          <a:lstStyle/>
          <a:p>
            <a:r>
              <a:rPr lang="en-GB" dirty="0"/>
              <a:t>Generating ideas </a:t>
            </a:r>
          </a:p>
        </p:txBody>
      </p:sp>
      <p:pic>
        <p:nvPicPr>
          <p:cNvPr id="14" name="Picture 13">
            <a:extLst>
              <a:ext uri="{FF2B5EF4-FFF2-40B4-BE49-F238E27FC236}">
                <a16:creationId xmlns:a16="http://schemas.microsoft.com/office/drawing/2014/main" id="{954ED0AF-652D-4282-A492-FDA1F49B29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007" y="1381225"/>
            <a:ext cx="5249250" cy="4052421"/>
          </a:xfrm>
          <a:prstGeom prst="rect">
            <a:avLst/>
          </a:prstGeom>
        </p:spPr>
      </p:pic>
    </p:spTree>
    <p:extLst>
      <p:ext uri="{BB962C8B-B14F-4D97-AF65-F5344CB8AC3E}">
        <p14:creationId xmlns:p14="http://schemas.microsoft.com/office/powerpoint/2010/main" val="192858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95A0FE-779B-4ADE-9060-87490A3FCE24}"/>
              </a:ext>
            </a:extLst>
          </p:cNvPr>
          <p:cNvSpPr>
            <a:spLocks noGrp="1"/>
          </p:cNvSpPr>
          <p:nvPr>
            <p:ph type="title"/>
          </p:nvPr>
        </p:nvSpPr>
        <p:spPr/>
        <p:txBody>
          <a:bodyPr/>
          <a:lstStyle/>
          <a:p>
            <a:r>
              <a:rPr lang="en-GB" dirty="0"/>
              <a:t>Developing initial concepts</a:t>
            </a:r>
          </a:p>
        </p:txBody>
      </p:sp>
      <p:sp>
        <p:nvSpPr>
          <p:cNvPr id="6" name="Content Placeholder 5">
            <a:extLst>
              <a:ext uri="{FF2B5EF4-FFF2-40B4-BE49-F238E27FC236}">
                <a16:creationId xmlns:a16="http://schemas.microsoft.com/office/drawing/2014/main" id="{4A1A6DA0-7002-4FAF-9B93-70EEC743E731}"/>
              </a:ext>
            </a:extLst>
          </p:cNvPr>
          <p:cNvSpPr>
            <a:spLocks noGrp="1"/>
          </p:cNvSpPr>
          <p:nvPr>
            <p:ph idx="1"/>
          </p:nvPr>
        </p:nvSpPr>
        <p:spPr>
          <a:xfrm>
            <a:off x="540983" y="1379349"/>
            <a:ext cx="11260575" cy="4797614"/>
          </a:xfrm>
        </p:spPr>
        <p:txBody>
          <a:bodyPr/>
          <a:lstStyle/>
          <a:p>
            <a:r>
              <a:rPr lang="en-GB" dirty="0"/>
              <a:t>Based on this analysis, six initial concepts were developed to share with people with lived experience and providers for their feedback.</a:t>
            </a:r>
          </a:p>
          <a:p>
            <a:r>
              <a:rPr lang="en-GB" dirty="0"/>
              <a:t>This feedback allowed the six concepts to be narrowed down to four key ideas: </a:t>
            </a:r>
          </a:p>
          <a:p>
            <a:endParaRPr lang="en-GB" dirty="0"/>
          </a:p>
        </p:txBody>
      </p:sp>
      <p:pic>
        <p:nvPicPr>
          <p:cNvPr id="22" name="Picture 21">
            <a:extLst>
              <a:ext uri="{FF2B5EF4-FFF2-40B4-BE49-F238E27FC236}">
                <a16:creationId xmlns:a16="http://schemas.microsoft.com/office/drawing/2014/main" id="{53FD1659-2A4F-4A8E-B6CC-B30964E65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945" y="3126317"/>
            <a:ext cx="2275750" cy="2044767"/>
          </a:xfrm>
          <a:prstGeom prst="rect">
            <a:avLst/>
          </a:prstGeom>
        </p:spPr>
      </p:pic>
      <p:pic>
        <p:nvPicPr>
          <p:cNvPr id="26" name="Picture 25">
            <a:extLst>
              <a:ext uri="{FF2B5EF4-FFF2-40B4-BE49-F238E27FC236}">
                <a16:creationId xmlns:a16="http://schemas.microsoft.com/office/drawing/2014/main" id="{F94B2C74-4819-48AC-812F-FD81F6D9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4970" y="3000151"/>
            <a:ext cx="2275751" cy="2297100"/>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17F2D840-1055-4094-98F7-21E38247EA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87589" y="3000151"/>
            <a:ext cx="2297101" cy="2297101"/>
          </a:xfrm>
          <a:prstGeom prst="rect">
            <a:avLst/>
          </a:prstGeom>
        </p:spPr>
      </p:pic>
      <p:pic>
        <p:nvPicPr>
          <p:cNvPr id="9" name="Picture 8" descr="A group of people in clothing&#10;&#10;Description automatically generated with medium confidence">
            <a:extLst>
              <a:ext uri="{FF2B5EF4-FFF2-40B4-BE49-F238E27FC236}">
                <a16:creationId xmlns:a16="http://schemas.microsoft.com/office/drawing/2014/main" id="{1603C15E-D07A-4DEB-98C2-8618C0C6AD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9786" y="2608480"/>
            <a:ext cx="3429000" cy="3429000"/>
          </a:xfrm>
          <a:prstGeom prst="rect">
            <a:avLst/>
          </a:prstGeom>
        </p:spPr>
      </p:pic>
      <p:sp>
        <p:nvSpPr>
          <p:cNvPr id="10" name="TextBox 9">
            <a:extLst>
              <a:ext uri="{FF2B5EF4-FFF2-40B4-BE49-F238E27FC236}">
                <a16:creationId xmlns:a16="http://schemas.microsoft.com/office/drawing/2014/main" id="{1DAF03EC-31EE-48D9-9A27-76876AA665F8}"/>
              </a:ext>
            </a:extLst>
          </p:cNvPr>
          <p:cNvSpPr txBox="1"/>
          <p:nvPr/>
        </p:nvSpPr>
        <p:spPr>
          <a:xfrm>
            <a:off x="539999" y="5212358"/>
            <a:ext cx="2378118"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A digital self-service tool with optional coaching support </a:t>
            </a:r>
          </a:p>
        </p:txBody>
      </p:sp>
      <p:sp>
        <p:nvSpPr>
          <p:cNvPr id="13" name="TextBox 12">
            <a:extLst>
              <a:ext uri="{FF2B5EF4-FFF2-40B4-BE49-F238E27FC236}">
                <a16:creationId xmlns:a16="http://schemas.microsoft.com/office/drawing/2014/main" id="{8C21B3A6-2D9E-47FB-BB3A-56C0A99FE505}"/>
              </a:ext>
            </a:extLst>
          </p:cNvPr>
          <p:cNvSpPr txBox="1"/>
          <p:nvPr/>
        </p:nvSpPr>
        <p:spPr>
          <a:xfrm>
            <a:off x="3625227" y="5257918"/>
            <a:ext cx="2378118"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Meaningful, paid work placements</a:t>
            </a:r>
          </a:p>
        </p:txBody>
      </p:sp>
      <p:sp>
        <p:nvSpPr>
          <p:cNvPr id="14" name="TextBox 13">
            <a:extLst>
              <a:ext uri="{FF2B5EF4-FFF2-40B4-BE49-F238E27FC236}">
                <a16:creationId xmlns:a16="http://schemas.microsoft.com/office/drawing/2014/main" id="{CE54519F-E8AC-4DFB-9AC5-FDABE797406C}"/>
              </a:ext>
            </a:extLst>
          </p:cNvPr>
          <p:cNvSpPr txBox="1"/>
          <p:nvPr/>
        </p:nvSpPr>
        <p:spPr>
          <a:xfrm>
            <a:off x="6343786" y="5253529"/>
            <a:ext cx="2378118"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A person-centred procurement process involving people with lived experience</a:t>
            </a:r>
          </a:p>
        </p:txBody>
      </p:sp>
      <p:sp>
        <p:nvSpPr>
          <p:cNvPr id="15" name="TextBox 14">
            <a:extLst>
              <a:ext uri="{FF2B5EF4-FFF2-40B4-BE49-F238E27FC236}">
                <a16:creationId xmlns:a16="http://schemas.microsoft.com/office/drawing/2014/main" id="{195EF31A-CB2C-4C21-B946-58CC0EF3755F}"/>
              </a:ext>
            </a:extLst>
          </p:cNvPr>
          <p:cNvSpPr txBox="1"/>
          <p:nvPr/>
        </p:nvSpPr>
        <p:spPr>
          <a:xfrm>
            <a:off x="9087589" y="5304084"/>
            <a:ext cx="2378118"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Employment support personal budgets </a:t>
            </a:r>
          </a:p>
        </p:txBody>
      </p:sp>
    </p:spTree>
    <p:extLst>
      <p:ext uri="{BB962C8B-B14F-4D97-AF65-F5344CB8AC3E}">
        <p14:creationId xmlns:p14="http://schemas.microsoft.com/office/powerpoint/2010/main" val="314911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AB8B-E3AD-414D-83AB-F42F19F02D3B}"/>
              </a:ext>
            </a:extLst>
          </p:cNvPr>
          <p:cNvSpPr>
            <a:spLocks noGrp="1"/>
          </p:cNvSpPr>
          <p:nvPr>
            <p:ph type="ctrTitle"/>
          </p:nvPr>
        </p:nvSpPr>
        <p:spPr>
          <a:xfrm>
            <a:off x="540000" y="1019642"/>
            <a:ext cx="4561389" cy="1680379"/>
          </a:xfrm>
        </p:spPr>
        <p:txBody>
          <a:bodyPr anchor="t">
            <a:normAutofit/>
          </a:bodyPr>
          <a:lstStyle/>
          <a:p>
            <a:r>
              <a:rPr lang="en-GB" dirty="0"/>
              <a:t>Next steps: prototyping</a:t>
            </a:r>
          </a:p>
        </p:txBody>
      </p:sp>
      <p:sp>
        <p:nvSpPr>
          <p:cNvPr id="3" name="Content Placeholder 2">
            <a:extLst>
              <a:ext uri="{FF2B5EF4-FFF2-40B4-BE49-F238E27FC236}">
                <a16:creationId xmlns:a16="http://schemas.microsoft.com/office/drawing/2014/main" id="{C66C0281-1951-4492-96BF-D1862A69FE0C}"/>
              </a:ext>
            </a:extLst>
          </p:cNvPr>
          <p:cNvSpPr>
            <a:spLocks noGrp="1"/>
          </p:cNvSpPr>
          <p:nvPr>
            <p:ph type="subTitle" idx="1"/>
          </p:nvPr>
        </p:nvSpPr>
        <p:spPr>
          <a:xfrm>
            <a:off x="539999" y="3013047"/>
            <a:ext cx="5148000" cy="1828800"/>
          </a:xfrm>
        </p:spPr>
        <p:txBody>
          <a:bodyPr anchor="t">
            <a:noAutofit/>
          </a:bodyPr>
          <a:lstStyle/>
          <a:p>
            <a:pPr>
              <a:spcAft>
                <a:spcPts val="600"/>
              </a:spcAft>
            </a:pPr>
            <a:r>
              <a:rPr lang="en-GB" sz="1800" dirty="0"/>
              <a:t>The next step – prototyping – will run until January 2022. During this phase, ideas are brought to life quickly, cheaply and safely on a small scale, to see what works and doesn’t work in practise. </a:t>
            </a:r>
          </a:p>
          <a:p>
            <a:pPr>
              <a:spcAft>
                <a:spcPts val="600"/>
              </a:spcAft>
            </a:pPr>
            <a:r>
              <a:rPr lang="en-GB" sz="1800" dirty="0"/>
              <a:t>If any of the approaches are promising, they will be piloted in a second phase of work within Greater Manchester. </a:t>
            </a:r>
          </a:p>
          <a:p>
            <a:pPr>
              <a:spcAft>
                <a:spcPts val="600"/>
              </a:spcAft>
            </a:pPr>
            <a:endParaRPr lang="en-GB" sz="1800" dirty="0"/>
          </a:p>
        </p:txBody>
      </p:sp>
    </p:spTree>
    <p:extLst>
      <p:ext uri="{BB962C8B-B14F-4D97-AF65-F5344CB8AC3E}">
        <p14:creationId xmlns:p14="http://schemas.microsoft.com/office/powerpoint/2010/main" val="3127705586"/>
      </p:ext>
    </p:extLst>
  </p:cSld>
  <p:clrMapOvr>
    <a:masterClrMapping/>
  </p:clrMapOvr>
</p:sld>
</file>

<file path=ppt/theme/theme1.xml><?xml version="1.0" encoding="utf-8"?>
<a:theme xmlns:a="http://schemas.openxmlformats.org/drawingml/2006/main" name="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_Template" id="{782C2181-1309-4463-9409-71710E002CFF}" vid="{DC9D9137-EA44-4889-BDD6-1618FC909BF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540</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Symbol</vt:lpstr>
      <vt:lpstr>Arial</vt:lpstr>
      <vt:lpstr>Office Theme</vt:lpstr>
      <vt:lpstr>50+ Employment support in greater Manchester  </vt:lpstr>
      <vt:lpstr>Project background</vt:lpstr>
      <vt:lpstr>Project approach</vt:lpstr>
      <vt:lpstr>Initial co-creation activities – people with lived experience</vt:lpstr>
      <vt:lpstr>Generating ideas </vt:lpstr>
      <vt:lpstr>Developing initial concepts</vt:lpstr>
      <vt:lpstr>Next steps: prototyping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2021-11-25T08:28:38Z</dcterms:created>
  <dcterms:modified xsi:type="dcterms:W3CDTF">2021-11-25T08:35:07Z</dcterms:modified>
</cp:coreProperties>
</file>